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1" r:id="rId2"/>
    <p:sldId id="276" r:id="rId3"/>
    <p:sldId id="279" r:id="rId4"/>
    <p:sldId id="278" r:id="rId5"/>
    <p:sldId id="283" r:id="rId6"/>
    <p:sldId id="28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5A739"/>
    <a:srgbClr val="FF3F3F"/>
    <a:srgbClr val="FF9B9B"/>
    <a:srgbClr val="FF6565"/>
    <a:srgbClr val="FA3838"/>
    <a:srgbClr val="78B551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92" d="100"/>
          <a:sy n="92" d="100"/>
        </p:scale>
        <p:origin x="90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Доля корректно заполненных МСЗ по 3-м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ЖС</a:t>
            </a:r>
            <a:endParaRPr lang="ru-RU" dirty="0">
              <a:latin typeface="+mn-lt"/>
            </a:endParaRPr>
          </a:p>
        </c:rich>
      </c:tx>
      <c:layout>
        <c:manualLayout>
          <c:xMode val="edge"/>
          <c:yMode val="edge"/>
          <c:x val="0.12650332608967926"/>
          <c:y val="8.9437370225257159E-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25548138759155636"/>
          <c:y val="0.21799212616016581"/>
          <c:w val="0.52167838728013949"/>
          <c:h val="0.5597604690787063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корректно заполненных МСЗ по 3-м ЖС
</c:v>
                </c:pt>
              </c:strCache>
            </c:strRef>
          </c:tx>
          <c:dPt>
            <c:idx val="0"/>
            <c:bubble3D val="0"/>
            <c:spPr>
              <a:solidFill>
                <a:srgbClr val="65A739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DF1-4130-9F55-2FC68B0F0A6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DF1-4130-9F55-2FC68B0F0A6D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984362DC-D7E3-400B-ACAF-1D9BF21F8EE6}" type="VALUE">
                      <a:rPr lang="en-US" sz="1600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DF1-4130-9F55-2FC68B0F0A6D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6DF1-4130-9F55-2FC68B0F0A6D}"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МСЗ корректно заполнено</c:v>
                </c:pt>
                <c:pt idx="1">
                  <c:v>МСЗ некорректно/неполностью заполнено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5980</c:v>
                </c:pt>
                <c:pt idx="1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DF1-4130-9F55-2FC68B0F0A6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18925785134997672"/>
          <c:y val="0.78472283054638259"/>
          <c:w val="0.78331347454133093"/>
          <c:h val="0.13362555663334971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200" b="1" i="0" u="none" strike="noStrike" baseline="0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Доля заполненных полей в ЕГИССО по 3-м ЖС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c:rich>
      </c:tx>
      <c:layout>
        <c:manualLayout>
          <c:xMode val="edge"/>
          <c:yMode val="edge"/>
          <c:x val="0.12650332608967926"/>
          <c:y val="8.9437370225257159E-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25548138759155636"/>
          <c:y val="0.21799212616016581"/>
          <c:w val="0.52167838728013949"/>
          <c:h val="0.5597604690787063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корректно заполненных МСЗ по 3-м ЖС
</c:v>
                </c:pt>
              </c:strCache>
            </c:strRef>
          </c:tx>
          <c:dPt>
            <c:idx val="0"/>
            <c:bubble3D val="0"/>
            <c:spPr>
              <a:solidFill>
                <a:srgbClr val="65A739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23E2-479F-AE81-87D8B7BC503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3E2-479F-AE81-87D8B7BC5039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F37C6511-4E47-4FAA-BB66-771D17A2C703}" type="VALUE">
                      <a:rPr lang="en-US" sz="1600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23E2-479F-AE81-87D8B7BC5039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984362DC-D7E3-400B-ACAF-1D9BF21F8EE6}" type="VALUE">
                      <a:rPr lang="en-US" sz="1600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3E2-479F-AE81-87D8B7BC5039}"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Количество заполненных полей в ЕГИССО
</c:v>
                </c:pt>
                <c:pt idx="1">
                  <c:v>Количество не заполненных полей в ЕГИССО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41867</c:v>
                </c:pt>
                <c:pt idx="1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E2-479F-AE81-87D8B7BC503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"/>
          <c:y val="0.80251460446785405"/>
          <c:w val="1"/>
          <c:h val="0.13322613880291984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200" b="1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Динамика наполнения ЕГИССО </a:t>
            </a:r>
            <a:endParaRPr lang="ru-RU" sz="2200" dirty="0">
              <a:solidFill>
                <a:schemeClr val="accent6">
                  <a:lumMod val="75000"/>
                </a:schemeClr>
              </a:solidFill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"/>
          <c:y val="8.580283265437498E-2"/>
          <c:w val="1"/>
          <c:h val="0.678985445515892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 состоянию на 01.12.2020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accent5">
                  <a:lumMod val="40000"/>
                  <a:lumOff val="60000"/>
                </a:schemeClr>
              </a:solidFill>
              <a:ln w="6350" cap="flat" cmpd="sng" algn="ctr">
                <a:solidFill>
                  <a:schemeClr val="accent5">
                    <a:lumMod val="40000"/>
                    <a:lumOff val="60000"/>
                  </a:schemeClr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МСЗ привязано к ЖС</c:v>
                </c:pt>
                <c:pt idx="1">
                  <c:v>МСЗ полностью заполнено
</c:v>
                </c:pt>
                <c:pt idx="2">
                  <c:v>МСЗ корректно 
заполнено
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4874</c:v>
                </c:pt>
                <c:pt idx="1">
                  <c:v>967</c:v>
                </c:pt>
                <c:pt idx="2">
                  <c:v>742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C7-45FE-A088-AEF0BC2D24F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 состоянию на 09.12.2020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65C-45F5-81A4-D75051A03465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865C-45F5-81A4-D75051A03465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65C-45F5-81A4-D75051A03465}"/>
              </c:ext>
            </c:extLst>
          </c:dPt>
          <c:dLbls>
            <c:spPr>
              <a:solidFill>
                <a:schemeClr val="accent5">
                  <a:lumMod val="60000"/>
                  <a:lumOff val="40000"/>
                </a:schemeClr>
              </a:solidFill>
              <a:ln w="6350" cap="flat" cmpd="sng" algn="ctr">
                <a:solidFill>
                  <a:schemeClr val="accent5">
                    <a:lumMod val="60000"/>
                    <a:lumOff val="40000"/>
                  </a:schemeClr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МСЗ привязано к ЖС</c:v>
                </c:pt>
                <c:pt idx="1">
                  <c:v>МСЗ полностью заполнено
</c:v>
                </c:pt>
                <c:pt idx="2">
                  <c:v>МСЗ корректно 
заполнено
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5358</c:v>
                </c:pt>
                <c:pt idx="1">
                  <c:v>1210</c:v>
                </c:pt>
                <c:pt idx="2">
                  <c:v>1109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C7-45FE-A088-AEF0BC2D24F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 состоянию на 16.12.2020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  <a:effectLst/>
          </c:spPr>
          <c:invertIfNegative val="0"/>
          <c:dLbls>
            <c:spPr>
              <a:solidFill>
                <a:schemeClr val="accent2">
                  <a:lumMod val="60000"/>
                  <a:lumOff val="40000"/>
                </a:schemeClr>
              </a:solidFill>
              <a:ln w="6350" cap="flat" cmpd="sng" algn="ctr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МСЗ привязано к ЖС</c:v>
                </c:pt>
                <c:pt idx="1">
                  <c:v>МСЗ полностью заполнено
</c:v>
                </c:pt>
                <c:pt idx="2">
                  <c:v>МСЗ корректно 
заполнено
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5294</c:v>
                </c:pt>
                <c:pt idx="1">
                  <c:v>3107</c:v>
                </c:pt>
                <c:pt idx="2">
                  <c:v>2512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5C-45F5-81A4-D75051A03465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По состоянию на 23.12.2020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dLbls>
            <c:spPr>
              <a:solidFill>
                <a:schemeClr val="accent2"/>
              </a:solidFill>
              <a:ln w="635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МСЗ привязано к ЖС</c:v>
                </c:pt>
                <c:pt idx="1">
                  <c:v>МСЗ полностью заполнено
</c:v>
                </c:pt>
                <c:pt idx="2">
                  <c:v>МСЗ корректно 
заполнено
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5411</c:v>
                </c:pt>
                <c:pt idx="1">
                  <c:v>3624</c:v>
                </c:pt>
                <c:pt idx="2">
                  <c:v>2928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66C-450A-9DEB-F893E9C9DB1A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МСЗ привязано к ЖС</c:v>
                </c:pt>
                <c:pt idx="1">
                  <c:v>МСЗ полностью заполнено
</c:v>
                </c:pt>
                <c:pt idx="2">
                  <c:v>МСЗ корректно 
заполнено
</c:v>
                </c:pt>
              </c:strCache>
            </c:strRef>
          </c:cat>
          <c:val>
            <c:numRef>
              <c:f>Лист1!$F$2:$F$4</c:f>
            </c:numRef>
          </c:val>
          <c:extLst>
            <c:ext xmlns:c16="http://schemas.microsoft.com/office/drawing/2014/chart" uri="{C3380CC4-5D6E-409C-BE32-E72D297353CC}">
              <c16:uniqueId val="{00000007-B66C-450A-9DEB-F893E9C9DB1A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По состоянию на 28.12.2020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8E0429C2-07E7-4782-88F8-8BED75A1932C}" type="VALUE">
                      <a:rPr lang="en-US">
                        <a:solidFill>
                          <a:schemeClr val="bg1"/>
                        </a:solidFill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65D6-4075-AD96-DDA2F81C4BEB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74E9252E-2DD1-4B5F-BB3D-EF505BB02FF8}" type="VALUE">
                      <a:rPr lang="en-US">
                        <a:solidFill>
                          <a:schemeClr val="bg1"/>
                        </a:solidFill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65D6-4075-AD96-DDA2F81C4BEB}"/>
                </c:ext>
              </c:extLst>
            </c:dLbl>
            <c:dLbl>
              <c:idx val="2"/>
              <c:spPr>
                <a:solidFill>
                  <a:schemeClr val="accent4">
                    <a:lumMod val="60000"/>
                    <a:lumOff val="40000"/>
                  </a:schemeClr>
                </a:solidFill>
                <a:ln w="635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65D6-4075-AD96-DDA2F81C4BEB}"/>
                </c:ext>
              </c:extLst>
            </c:dLbl>
            <c:spPr>
              <a:solidFill>
                <a:schemeClr val="accent4">
                  <a:lumMod val="60000"/>
                  <a:lumOff val="40000"/>
                </a:schemeClr>
              </a:solidFill>
              <a:ln w="6350" cap="flat" cmpd="sng" algn="ctr">
                <a:solidFill>
                  <a:schemeClr val="accent4">
                    <a:lumMod val="60000"/>
                    <a:lumOff val="40000"/>
                  </a:schemeClr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МСЗ привязано к ЖС</c:v>
                </c:pt>
                <c:pt idx="1">
                  <c:v>МСЗ полностью заполнено
</c:v>
                </c:pt>
                <c:pt idx="2">
                  <c:v>МСЗ корректно 
заполнено
</c:v>
                </c:pt>
              </c:strCache>
            </c:strRef>
          </c:cat>
          <c:val>
            <c:numRef>
              <c:f>Лист1!$G$2:$G$4</c:f>
              <c:numCache>
                <c:formatCode>General</c:formatCode>
                <c:ptCount val="3"/>
                <c:pt idx="0">
                  <c:v>5897</c:v>
                </c:pt>
                <c:pt idx="1">
                  <c:v>4759</c:v>
                </c:pt>
                <c:pt idx="2">
                  <c:v>3771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3DD-4B71-96BE-DC52A13045CB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По состоянию на 12.01.2021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accent4">
                  <a:lumMod val="75000"/>
                </a:schemeClr>
              </a:solidFill>
              <a:ln w="6350" cap="flat" cmpd="sng" algn="ctr">
                <a:solidFill>
                  <a:schemeClr val="accent4">
                    <a:lumMod val="75000"/>
                  </a:schemeClr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МСЗ привязано к ЖС</c:v>
                </c:pt>
                <c:pt idx="1">
                  <c:v>МСЗ полностью заполнено
</c:v>
                </c:pt>
                <c:pt idx="2">
                  <c:v>МСЗ корректно 
заполнено
</c:v>
                </c:pt>
              </c:strCache>
            </c:strRef>
          </c:cat>
          <c:val>
            <c:numRef>
              <c:f>Лист1!$H$2:$H$4</c:f>
              <c:numCache>
                <c:formatCode>General</c:formatCode>
                <c:ptCount val="3"/>
                <c:pt idx="0">
                  <c:v>5848</c:v>
                </c:pt>
                <c:pt idx="1">
                  <c:v>5327</c:v>
                </c:pt>
                <c:pt idx="2">
                  <c:v>4681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5D6-4075-AD96-DDA2F81C4BEB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По состоянию на 20.01.2021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</c:spPr>
          <c:invertIfNegative val="0"/>
          <c:dLbls>
            <c:spPr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МСЗ привязано к ЖС</c:v>
                </c:pt>
                <c:pt idx="1">
                  <c:v>МСЗ полностью заполнено
</c:v>
                </c:pt>
                <c:pt idx="2">
                  <c:v>МСЗ корректно 
заполнено
</c:v>
                </c:pt>
              </c:strCache>
            </c:strRef>
          </c:cat>
          <c:val>
            <c:numRef>
              <c:f>Лист1!$I$2:$I$4</c:f>
              <c:numCache>
                <c:formatCode>General</c:formatCode>
                <c:ptCount val="3"/>
                <c:pt idx="0">
                  <c:v>5831</c:v>
                </c:pt>
                <c:pt idx="1">
                  <c:v>5721</c:v>
                </c:pt>
                <c:pt idx="2">
                  <c:v>5211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08F-41DC-BA14-EAB1370CF275}"/>
            </c:ext>
          </c:extLst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По состоянию на 27.01.2021</c:v>
                </c:pt>
              </c:strCache>
            </c:strRef>
          </c:tx>
          <c:spPr>
            <a:solidFill>
              <a:srgbClr val="65A739"/>
            </a:solidFill>
            <a:ln>
              <a:solidFill>
                <a:srgbClr val="65A739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1.512651183232675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B12D-4E50-9E49-BEAC361330C3}"/>
                </c:ext>
              </c:extLst>
            </c:dLbl>
            <c:dLbl>
              <c:idx val="1"/>
              <c:layout>
                <c:manualLayout>
                  <c:x val="1.3235697853285936E-2"/>
                  <c:y val="-2.0933433040609796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B12D-4E50-9E49-BEAC361330C3}"/>
                </c:ext>
              </c:extLst>
            </c:dLbl>
            <c:spPr>
              <a:solidFill>
                <a:srgbClr val="65A739"/>
              </a:solidFill>
              <a:ln w="6350" cap="flat" cmpd="sng" algn="ctr">
                <a:solidFill>
                  <a:schemeClr val="accent6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МСЗ привязано к ЖС</c:v>
                </c:pt>
                <c:pt idx="1">
                  <c:v>МСЗ полностью заполнено
</c:v>
                </c:pt>
                <c:pt idx="2">
                  <c:v>МСЗ корректно 
заполнено
</c:v>
                </c:pt>
              </c:strCache>
            </c:strRef>
          </c:cat>
          <c:val>
            <c:numRef>
              <c:f>Лист1!$J$2:$J$4</c:f>
              <c:numCache>
                <c:formatCode>General</c:formatCode>
                <c:ptCount val="3"/>
                <c:pt idx="0">
                  <c:v>5929</c:v>
                </c:pt>
                <c:pt idx="1">
                  <c:v>5880</c:v>
                </c:pt>
                <c:pt idx="2">
                  <c:v>5561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12D-4E50-9E49-BEAC361330C3}"/>
            </c:ext>
          </c:extLst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По состоянию на 03.02.2021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2143837643694419E-2"/>
                  <c:y val="-1.546519881643276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C89B-4208-8A5D-FC166FF0CAD7}"/>
                </c:ext>
              </c:extLst>
            </c:dLbl>
            <c:dLbl>
              <c:idx val="1"/>
              <c:layout>
                <c:manualLayout>
                  <c:x val="2.8362209685612722E-2"/>
                  <c:y val="-1.477132853561468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C89B-4208-8A5D-FC166FF0CAD7}"/>
                </c:ext>
              </c:extLst>
            </c:dLbl>
            <c:dLbl>
              <c:idx val="2"/>
              <c:layout>
                <c:manualLayout>
                  <c:x val="-1.3580090035221325E-16"/>
                  <c:y val="-8.44075916320839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6FD2-4147-AC9C-1B5B96F4E918}"/>
                </c:ext>
              </c:extLst>
            </c:dLbl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МСЗ привязано к ЖС</c:v>
                </c:pt>
                <c:pt idx="1">
                  <c:v>МСЗ полностью заполнено
</c:v>
                </c:pt>
                <c:pt idx="2">
                  <c:v>МСЗ корректно 
заполнено
</c:v>
                </c:pt>
              </c:strCache>
            </c:strRef>
          </c:cat>
          <c:val>
            <c:numRef>
              <c:f>Лист1!$K$2:$K$4</c:f>
              <c:numCache>
                <c:formatCode>General</c:formatCode>
                <c:ptCount val="3"/>
                <c:pt idx="0">
                  <c:v>5952</c:v>
                </c:pt>
                <c:pt idx="1">
                  <c:v>5926</c:v>
                </c:pt>
                <c:pt idx="2">
                  <c:v>5822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89B-4208-8A5D-FC166FF0CAD7}"/>
            </c:ext>
          </c:extLst>
        </c:ser>
        <c:ser>
          <c:idx val="10"/>
          <c:order val="10"/>
          <c:tx>
            <c:strRef>
              <c:f>Лист1!$L$1</c:f>
              <c:strCache>
                <c:ptCount val="1"/>
                <c:pt idx="0">
                  <c:v>По состоянию на 10.02.2021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6350" cap="flat" cmpd="sng" algn="ctr">
              <a:solidFill>
                <a:schemeClr val="accent5"/>
              </a:solidFill>
              <a:prstDash val="solid"/>
              <a:miter lim="800000"/>
            </a:ln>
            <a:effectLst/>
          </c:spPr>
          <c:invertIfNegative val="0"/>
          <c:dLbls>
            <c:dLbl>
              <c:idx val="0"/>
              <c:layout>
                <c:manualLayout>
                  <c:x val="2.8362209685612687E-2"/>
                  <c:y val="1.26611387448125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6FD2-4147-AC9C-1B5B96F4E918}"/>
                </c:ext>
              </c:extLst>
            </c:dLbl>
            <c:dLbl>
              <c:idx val="1"/>
              <c:layout>
                <c:manualLayout>
                  <c:x val="2.0798953769449329E-2"/>
                  <c:y val="1.26611387448125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6FD2-4147-AC9C-1B5B96F4E918}"/>
                </c:ext>
              </c:extLst>
            </c:dLbl>
            <c:dLbl>
              <c:idx val="2"/>
              <c:layout>
                <c:manualLayout>
                  <c:x val="7.5632559161633922E-3"/>
                  <c:y val="2.954265707122933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6FD2-4147-AC9C-1B5B96F4E918}"/>
                </c:ext>
              </c:extLst>
            </c:dLbl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6350" cap="flat" cmpd="sng" algn="ctr">
                <a:solidFill>
                  <a:schemeClr val="accent5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МСЗ привязано к ЖС</c:v>
                </c:pt>
                <c:pt idx="1">
                  <c:v>МСЗ полностью заполнено
</c:v>
                </c:pt>
                <c:pt idx="2">
                  <c:v>МСЗ корректно 
заполнено
</c:v>
                </c:pt>
              </c:strCache>
            </c:strRef>
          </c:cat>
          <c:val>
            <c:numRef>
              <c:f>Лист1!$L$2:$L$4</c:f>
              <c:numCache>
                <c:formatCode>General</c:formatCode>
                <c:ptCount val="3"/>
                <c:pt idx="0">
                  <c:v>5933</c:v>
                </c:pt>
                <c:pt idx="1">
                  <c:v>5920</c:v>
                </c:pt>
                <c:pt idx="2">
                  <c:v>5904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E0B-429B-B108-2ED9C5D46C8F}"/>
            </c:ext>
          </c:extLst>
        </c:ser>
        <c:ser>
          <c:idx val="11"/>
          <c:order val="11"/>
          <c:tx>
            <c:strRef>
              <c:f>Лист1!$M$1</c:f>
              <c:strCache>
                <c:ptCount val="1"/>
                <c:pt idx="0">
                  <c:v>По состоянию на 17.02.2021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6390101892285295E-2"/>
                  <c:y val="-1.899170811721888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D8B6-4D4A-AE24-839070948DB8}"/>
                </c:ext>
              </c:extLst>
            </c:dLbl>
            <c:dLbl>
              <c:idx val="1"/>
              <c:layout>
                <c:manualLayout>
                  <c:x val="3.093158660844237E-2"/>
                  <c:y val="-1.89917081172189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D8B6-4D4A-AE24-839070948DB8}"/>
                </c:ext>
              </c:extLst>
            </c:dLbl>
            <c:dLbl>
              <c:idx val="2"/>
              <c:spPr>
                <a:solidFill>
                  <a:schemeClr val="accent6">
                    <a:lumMod val="50000"/>
                  </a:schemeClr>
                </a:solidFill>
                <a:ln w="6350" cap="flat" cmpd="sng" algn="ctr">
                  <a:solidFill>
                    <a:schemeClr val="accent6">
                      <a:lumMod val="50000"/>
                    </a:schemeClr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D8B6-4D4A-AE24-839070948DB8}"/>
                </c:ext>
              </c:extLst>
            </c:dLbl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МСЗ привязано к ЖС</c:v>
                </c:pt>
                <c:pt idx="1">
                  <c:v>МСЗ полностью заполнено
</c:v>
                </c:pt>
                <c:pt idx="2">
                  <c:v>МСЗ корректно 
заполнено
</c:v>
                </c:pt>
              </c:strCache>
            </c:strRef>
          </c:cat>
          <c:val>
            <c:numRef>
              <c:f>Лист1!$M$2:$M$4</c:f>
              <c:numCache>
                <c:formatCode>General</c:formatCode>
                <c:ptCount val="3"/>
                <c:pt idx="0">
                  <c:v>5987</c:v>
                </c:pt>
                <c:pt idx="1">
                  <c:v>5982</c:v>
                </c:pt>
                <c:pt idx="2">
                  <c:v>5980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8B6-4D4A-AE24-839070948D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23507120"/>
        <c:axId val="623499576"/>
      </c:barChart>
      <c:catAx>
        <c:axId val="623507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23499576"/>
        <c:crosses val="autoZero"/>
        <c:auto val="1"/>
        <c:lblAlgn val="ctr"/>
        <c:lblOffset val="100"/>
        <c:noMultiLvlLbl val="0"/>
      </c:catAx>
      <c:valAx>
        <c:axId val="6234995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623507120"/>
        <c:crosses val="autoZero"/>
        <c:crossBetween val="between"/>
      </c:valAx>
      <c:spPr>
        <a:noFill/>
        <a:ln>
          <a:solidFill>
            <a:schemeClr val="bg1"/>
          </a:solidFill>
        </a:ln>
        <a:effectLst/>
      </c:spPr>
    </c:plotArea>
    <c:legend>
      <c:legendPos val="b"/>
      <c:layout>
        <c:manualLayout>
          <c:xMode val="edge"/>
          <c:yMode val="edge"/>
          <c:x val="7.8587886522575746E-3"/>
          <c:y val="0.87987221222328271"/>
          <c:w val="0.99127941294456079"/>
          <c:h val="0.1201277877767173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200" b="1" dirty="0">
                <a:solidFill>
                  <a:schemeClr val="accent6">
                    <a:lumMod val="75000"/>
                  </a:schemeClr>
                </a:solidFill>
              </a:rPr>
              <a:t>Доля </a:t>
            </a:r>
            <a:r>
              <a:rPr lang="ru-RU" sz="2200" b="1" dirty="0" smtClean="0">
                <a:solidFill>
                  <a:schemeClr val="accent6">
                    <a:lumMod val="75000"/>
                  </a:schemeClr>
                </a:solidFill>
              </a:rPr>
              <a:t>корректно</a:t>
            </a:r>
            <a:r>
              <a:rPr lang="ru-RU" sz="2200" b="1" baseline="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200" b="1" dirty="0" smtClean="0">
                <a:solidFill>
                  <a:schemeClr val="accent6">
                    <a:lumMod val="75000"/>
                  </a:schemeClr>
                </a:solidFill>
              </a:rPr>
              <a:t>заполненных МСЗ </a:t>
            </a:r>
          </a:p>
          <a:p>
            <a:pPr algn="ctr">
              <a:defRPr/>
            </a:pPr>
            <a:r>
              <a:rPr lang="ru-RU" sz="2200" b="1" dirty="0" smtClean="0">
                <a:solidFill>
                  <a:schemeClr val="accent6">
                    <a:lumMod val="75000"/>
                  </a:schemeClr>
                </a:solidFill>
              </a:rPr>
              <a:t>по 3-м</a:t>
            </a:r>
            <a:r>
              <a:rPr lang="ru-RU" sz="2200" b="1" baseline="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200" b="1" dirty="0" smtClean="0">
                <a:solidFill>
                  <a:schemeClr val="accent6">
                    <a:lumMod val="75000"/>
                  </a:schemeClr>
                </a:solidFill>
              </a:rPr>
              <a:t>ЖС</a:t>
            </a:r>
            <a:endParaRPr lang="ru-RU" sz="2200" b="1" dirty="0">
              <a:solidFill>
                <a:schemeClr val="accent6">
                  <a:lumMod val="75000"/>
                </a:schemeClr>
              </a:solidFill>
            </a:endParaRPr>
          </a:p>
        </c:rich>
      </c:tx>
      <c:layout>
        <c:manualLayout>
          <c:xMode val="edge"/>
          <c:yMode val="edge"/>
          <c:x val="0.17324592661693428"/>
          <c:y val="1.98435822785638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7.051776227322161E-2"/>
          <c:y val="0.21014789431905409"/>
          <c:w val="0.90783496321222923"/>
          <c:h val="0.630463518258683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корректно заполненных МСЗ по 3-м ЖС
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FA5D-4815-BE73-E606CB50B819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A5D-4815-BE73-E606CB50B819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8294-4EF4-A767-471E942B1331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D7D1-49C9-9A62-07E4F538A3ED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CF3B-4AEC-A439-6C746F500CDC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A913-427E-B66A-FFD49D383D1C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F46A-4A84-9ECF-DE559919544C}"/>
              </c:ext>
            </c:extLst>
          </c:dPt>
          <c:dPt>
            <c:idx val="7"/>
            <c:invertIfNegative val="0"/>
            <c:bubble3D val="0"/>
            <c:spPr>
              <a:solidFill>
                <a:srgbClr val="65A739"/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E-9405-4DCC-BD3D-39066C29A442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0-2AC3-4037-84A3-ED4AC752CAA1}"/>
              </c:ext>
            </c:extLst>
          </c:dPt>
          <c:dPt>
            <c:idx val="9"/>
            <c:invertIfNegative val="0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6350" cap="flat" cmpd="sng" algn="ctr">
                <a:solidFill>
                  <a:schemeClr val="accent5"/>
                </a:solidFill>
                <a:prstDash val="solid"/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12-C6D6-467A-AC8D-7B13B191B767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4-BCC0-4C79-9E05-93D8DF3F0B82}"/>
              </c:ext>
            </c:extLst>
          </c:dPt>
          <c:dLbls>
            <c:dLbl>
              <c:idx val="0"/>
              <c:spPr>
                <a:solidFill>
                  <a:schemeClr val="accent5">
                    <a:lumMod val="40000"/>
                    <a:lumOff val="60000"/>
                  </a:schemeClr>
                </a:solidFill>
                <a:ln w="6350" cap="flat" cmpd="sng" algn="ctr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FA5D-4815-BE73-E606CB50B819}"/>
                </c:ext>
              </c:extLst>
            </c:dLbl>
            <c:dLbl>
              <c:idx val="1"/>
              <c:spPr>
                <a:solidFill>
                  <a:schemeClr val="accent5">
                    <a:lumMod val="60000"/>
                    <a:lumOff val="40000"/>
                  </a:schemeClr>
                </a:solidFill>
                <a:ln w="6350" cap="flat" cmpd="sng" algn="ctr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FA5D-4815-BE73-E606CB50B819}"/>
                </c:ext>
              </c:extLst>
            </c:dLbl>
            <c:dLbl>
              <c:idx val="2"/>
              <c:spPr>
                <a:solidFill>
                  <a:schemeClr val="accent2">
                    <a:lumMod val="60000"/>
                    <a:lumOff val="40000"/>
                  </a:schemeClr>
                </a:solidFill>
                <a:ln w="6350" cap="flat" cmpd="sng" algn="ctr">
                  <a:solidFill>
                    <a:schemeClr val="accent2">
                      <a:lumMod val="40000"/>
                      <a:lumOff val="60000"/>
                    </a:schemeClr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8294-4EF4-A767-471E942B1331}"/>
                </c:ext>
              </c:extLst>
            </c:dLbl>
            <c:dLbl>
              <c:idx val="3"/>
              <c:spPr>
                <a:gradFill rotWithShape="1">
                  <a:gsLst>
                    <a:gs pos="0">
                      <a:schemeClr val="accent2">
                        <a:satMod val="103000"/>
                        <a:lumMod val="102000"/>
                        <a:tint val="94000"/>
                      </a:schemeClr>
                    </a:gs>
                    <a:gs pos="50000">
                      <a:schemeClr val="accent2">
                        <a:satMod val="110000"/>
                        <a:lumMod val="100000"/>
                        <a:shade val="100000"/>
                      </a:schemeClr>
                    </a:gs>
                    <a:gs pos="100000">
                      <a:schemeClr val="accent2">
                        <a:lumMod val="99000"/>
                        <a:satMod val="120000"/>
                        <a:shade val="78000"/>
                      </a:schemeClr>
                    </a:gs>
                  </a:gsLst>
                  <a:lin ang="5400000" scaled="0"/>
                </a:gradFill>
                <a:ln w="6350" cap="flat" cmpd="sng" algn="ctr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D7D1-49C9-9A62-07E4F538A3ED}"/>
                </c:ext>
              </c:extLst>
            </c:dLbl>
            <c:dLbl>
              <c:idx val="4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E6FFB07-518B-4E83-A5E9-7E568EF9155A}" type="VALUE">
                      <a:rPr lang="en-US">
                        <a:solidFill>
                          <a:schemeClr val="bg1"/>
                        </a:solidFill>
                      </a:rPr>
                      <a:pPr>
                        <a:defRPr>
                          <a:solidFill>
                            <a:schemeClr val="dk1"/>
                          </a:solidFill>
                        </a:defRPr>
                      </a:pPr>
                      <a:t>[ЗНАЧЕНИЕ]</a:t>
                    </a:fld>
                    <a:endParaRPr lang="ru-RU"/>
                  </a:p>
                </c:rich>
              </c:tx>
              <c:spPr>
                <a:solidFill>
                  <a:schemeClr val="accent4">
                    <a:lumMod val="60000"/>
                    <a:lumOff val="40000"/>
                  </a:schemeClr>
                </a:solidFill>
                <a:ln w="635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CF3B-4AEC-A439-6C746F500CDC}"/>
                </c:ext>
              </c:extLst>
            </c:dLbl>
            <c:dLbl>
              <c:idx val="5"/>
              <c:spPr>
                <a:solidFill>
                  <a:schemeClr val="accent4">
                    <a:lumMod val="75000"/>
                  </a:schemeClr>
                </a:solidFill>
                <a:ln w="6350" cap="flat" cmpd="sng" algn="ctr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A913-427E-B66A-FFD49D383D1C}"/>
                </c:ext>
              </c:extLst>
            </c:dLbl>
            <c:dLbl>
              <c:idx val="6"/>
              <c:spPr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effectLst>
                  <a:outerShdw blurRad="57150" dist="19050" dir="5400000" algn="ctr" rotWithShape="0">
                    <a:srgbClr val="000000">
                      <a:alpha val="63000"/>
                    </a:srgb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F46A-4A84-9ECF-DE559919544C}"/>
                </c:ext>
              </c:extLst>
            </c:dLbl>
            <c:dLbl>
              <c:idx val="7"/>
              <c:spPr>
                <a:solidFill>
                  <a:srgbClr val="65A739"/>
                </a:solidFill>
                <a:ln w="6350" cap="flat" cmpd="sng" algn="ctr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E-9405-4DCC-BD3D-39066C29A442}"/>
                </c:ext>
              </c:extLst>
            </c:dLbl>
            <c:dLbl>
              <c:idx val="8"/>
              <c:spPr>
                <a:solidFill>
                  <a:schemeClr val="accent6">
                    <a:lumMod val="75000"/>
                  </a:schemeClr>
                </a:solidFill>
                <a:ln w="6350" cap="flat" cmpd="sng" algn="ctr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0-2AC3-4037-84A3-ED4AC752CAA1}"/>
                </c:ext>
              </c:extLst>
            </c:dLbl>
            <c:dLbl>
              <c:idx val="9"/>
              <c:spPr>
                <a:gradFill rotWithShape="1">
                  <a:gsLst>
                    <a:gs pos="0">
                      <a:schemeClr val="accent5">
                        <a:satMod val="103000"/>
                        <a:lumMod val="102000"/>
                        <a:tint val="94000"/>
                      </a:schemeClr>
                    </a:gs>
                    <a:gs pos="50000">
                      <a:schemeClr val="accent5">
                        <a:satMod val="110000"/>
                        <a:lumMod val="100000"/>
                        <a:shade val="100000"/>
                      </a:schemeClr>
                    </a:gs>
                    <a:gs pos="100000">
                      <a:schemeClr val="accent5">
                        <a:lumMod val="99000"/>
                        <a:satMod val="120000"/>
                        <a:shade val="78000"/>
                      </a:schemeClr>
                    </a:gs>
                  </a:gsLst>
                  <a:lin ang="5400000" scaled="0"/>
                </a:gradFill>
                <a:ln w="6350" cap="flat" cmpd="sng" algn="ctr">
                  <a:solidFill>
                    <a:schemeClr val="accent5"/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2-C6D6-467A-AC8D-7B13B191B767}"/>
                </c:ext>
              </c:extLst>
            </c:dLbl>
            <c:dLbl>
              <c:idx val="10"/>
              <c:spPr>
                <a:solidFill>
                  <a:schemeClr val="accent6">
                    <a:lumMod val="50000"/>
                  </a:schemeClr>
                </a:solidFill>
                <a:ln w="6350" cap="flat" cmpd="sng" algn="ctr">
                  <a:solidFill>
                    <a:schemeClr val="accent6">
                      <a:lumMod val="50000"/>
                    </a:schemeClr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4-BCC0-4C79-9E05-93D8DF3F0B82}"/>
                </c:ext>
              </c:extLst>
            </c:dLbl>
            <c:spPr>
              <a:noFill/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Лист1!$A$2:$A$12</c:f>
              <c:strCache>
                <c:ptCount val="11"/>
                <c:pt idx="0">
                  <c:v> 01.12.2020</c:v>
                </c:pt>
                <c:pt idx="1">
                  <c:v> 09.12.2020</c:v>
                </c:pt>
                <c:pt idx="2">
                  <c:v> 16.12.2020</c:v>
                </c:pt>
                <c:pt idx="3">
                  <c:v>23.12.2020</c:v>
                </c:pt>
                <c:pt idx="4">
                  <c:v>28.12.2020</c:v>
                </c:pt>
                <c:pt idx="5">
                  <c:v>12.01.2021</c:v>
                </c:pt>
                <c:pt idx="6">
                  <c:v>20.01.2021</c:v>
                </c:pt>
                <c:pt idx="7">
                  <c:v>27.01.2021</c:v>
                </c:pt>
                <c:pt idx="8">
                  <c:v>03.02.2021</c:v>
                </c:pt>
                <c:pt idx="9">
                  <c:v>10.02.2021</c:v>
                </c:pt>
                <c:pt idx="10">
                  <c:v>17.02.2021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11.97</c:v>
                </c:pt>
                <c:pt idx="1">
                  <c:v>19.670000000000002</c:v>
                </c:pt>
                <c:pt idx="2">
                  <c:v>41.67</c:v>
                </c:pt>
                <c:pt idx="3">
                  <c:v>53.58</c:v>
                </c:pt>
                <c:pt idx="4">
                  <c:v>63.9</c:v>
                </c:pt>
                <c:pt idx="5">
                  <c:v>80.040000000000006</c:v>
                </c:pt>
                <c:pt idx="6">
                  <c:v>89.37</c:v>
                </c:pt>
                <c:pt idx="7">
                  <c:v>93.79</c:v>
                </c:pt>
                <c:pt idx="8">
                  <c:v>97.82</c:v>
                </c:pt>
                <c:pt idx="9">
                  <c:v>99.51</c:v>
                </c:pt>
                <c:pt idx="10">
                  <c:v>99.88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5D-4815-BE73-E606CB50B81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628687936"/>
        <c:axId val="628689576"/>
      </c:barChart>
      <c:catAx>
        <c:axId val="628687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28689576"/>
        <c:crosses val="autoZero"/>
        <c:auto val="1"/>
        <c:lblAlgn val="l"/>
        <c:lblOffset val="100"/>
        <c:noMultiLvlLbl val="0"/>
      </c:catAx>
      <c:valAx>
        <c:axId val="62868957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28687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2D3C10-0D35-4D4A-A4BC-C1F58AE178B6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A70832-1427-402C-BE4D-2997F302C6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039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http://566773E8657C51007EEFC98CFBB74DEB.dms.sberbank.ru/566773E8657C51007EEFC98CFBB74DEB-0B73B7ADBB36A60125D64137E629D90F-6B22CAB3679946FE688137F528745108/1.png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D210-2062-43BC-8DFC-C523DE6E8F5E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5854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D210-2062-43BC-8DFC-C523DE6E8F5E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13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D210-2062-43BC-8DFC-C523DE6E8F5E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2532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D210-2062-43BC-8DFC-C523DE6E8F5E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 descr="http://566773E8657C51007EEFC98CFBB74DEB.dms.sberbank.ru/566773E8657C51007EEFC98CFBB74DEB-0B73B7ADBB36A60125D64137E629D90F-6B22CAB3679946FE688137F528745108/1.png"/>
          <p:cNvPicPr>
            <a:picLocks/>
          </p:cNvPicPr>
          <p:nvPr userDrawn="1"/>
        </p:nvPicPr>
        <p:blipFill>
          <a:blip r:link="rId2"/>
          <a:stretch>
            <a:fillRect/>
          </a:stretch>
        </p:blipFill>
        <p:spPr>
          <a:xfrm>
            <a:off x="0" y="0"/>
            <a:ext cx="1588" cy="1588"/>
          </a:xfrm>
          <a:prstGeom prst="rect">
            <a:avLst/>
          </a:prstGeom>
        </p:spPr>
      </p:pic>
      <p:pic>
        <p:nvPicPr>
          <p:cNvPr id="8" name="Рисунок 7" descr="http://566773E8657C51007EEFC98CFBB74DEB.dms.sberbank.ru/566773E8657C51007EEFC98CFBB74DEB-0B73B7ADBB36A60125D64137E629D90F-6B22CAB3679946FE688137F528745108/1.png"/>
          <p:cNvPicPr>
            <a:picLocks/>
          </p:cNvPicPr>
          <p:nvPr userDrawn="1"/>
        </p:nvPicPr>
        <p:blipFill>
          <a:blip r:link="rId2"/>
          <a:stretch>
            <a:fillRect/>
          </a:stretch>
        </p:blipFill>
        <p:spPr>
          <a:xfrm>
            <a:off x="0" y="0"/>
            <a:ext cx="1588" cy="1588"/>
          </a:xfrm>
          <a:prstGeom prst="rect">
            <a:avLst/>
          </a:prstGeom>
        </p:spPr>
      </p:pic>
      <p:pic>
        <p:nvPicPr>
          <p:cNvPr id="9" name="Рисунок 8" descr="http://566773E8657C51007EEFC98CFBB74DEB.dms.sberbank.ru/566773E8657C51007EEFC98CFBB74DEB-0B73B7ADBB36A60125D64137E629D90F-6B22CAB3679946FE688137F528745108/1.png"/>
          <p:cNvPicPr>
            <a:picLocks/>
          </p:cNvPicPr>
          <p:nvPr userDrawn="1"/>
        </p:nvPicPr>
        <p:blipFill>
          <a:blip r:link="rId2"/>
          <a:stretch>
            <a:fillRect/>
          </a:stretch>
        </p:blipFill>
        <p:spPr>
          <a:xfrm>
            <a:off x="0" y="0"/>
            <a:ext cx="1588" cy="1588"/>
          </a:xfrm>
          <a:prstGeom prst="rect">
            <a:avLst/>
          </a:prstGeom>
        </p:spPr>
      </p:pic>
      <p:pic>
        <p:nvPicPr>
          <p:cNvPr id="10" name="Рисунок 9" descr="http://566773E8657C51007EEFC98CFBB74DEB.dms.sberbank.ru/566773E8657C51007EEFC98CFBB74DEB-0B73B7ADBB36A60125D64137E629D90F-6B22CAB3679946FE688137F528745108/1.png"/>
          <p:cNvPicPr>
            <a:picLocks/>
          </p:cNvPicPr>
          <p:nvPr userDrawn="1"/>
        </p:nvPicPr>
        <p:blipFill>
          <a:blip r:link="rId2"/>
          <a:stretch>
            <a:fillRect/>
          </a:stretch>
        </p:blipFill>
        <p:spPr>
          <a:xfrm>
            <a:off x="0" y="0"/>
            <a:ext cx="1588" cy="1588"/>
          </a:xfrm>
          <a:prstGeom prst="rect">
            <a:avLst/>
          </a:prstGeom>
        </p:spPr>
      </p:pic>
      <p:pic>
        <p:nvPicPr>
          <p:cNvPr id="11" name="Рисунок 10" descr="http://566773E8657C51007EEFC98CFBB74DEB.dms.sberbank.ru/566773E8657C51007EEFC98CFBB74DEB-0B73B7ADBB36A60125D64137E629D90F-6B22CAB3679946FE688137F528745108/1.png"/>
          <p:cNvPicPr>
            <a:picLocks/>
          </p:cNvPicPr>
          <p:nvPr userDrawn="1"/>
        </p:nvPicPr>
        <p:blipFill>
          <a:blip r:link="rId2"/>
          <a:stretch>
            <a:fillRect/>
          </a:stretch>
        </p:blipFill>
        <p:spPr>
          <a:xfrm>
            <a:off x="0" y="0"/>
            <a:ext cx="1588" cy="1588"/>
          </a:xfrm>
          <a:prstGeom prst="rect">
            <a:avLst/>
          </a:prstGeom>
        </p:spPr>
      </p:pic>
      <p:pic>
        <p:nvPicPr>
          <p:cNvPr id="12" name="Рисунок 11" descr="http://566773E8657C51007EEFC98CFBB74DEB.dms.sberbank.ru/566773E8657C51007EEFC98CFBB74DEB-0B73B7ADBB36A60125D64137E629D90F-6B22CAB3679946FE688137F528745108/1.png"/>
          <p:cNvPicPr>
            <a:picLocks/>
          </p:cNvPicPr>
          <p:nvPr userDrawn="1"/>
        </p:nvPicPr>
        <p:blipFill>
          <a:blip r:link="rId2"/>
          <a:stretch>
            <a:fillRect/>
          </a:stretch>
        </p:blipFill>
        <p:spPr>
          <a:xfrm>
            <a:off x="0" y="0"/>
            <a:ext cx="1588" cy="1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211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D210-2062-43BC-8DFC-C523DE6E8F5E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902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D210-2062-43BC-8DFC-C523DE6E8F5E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273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D210-2062-43BC-8DFC-C523DE6E8F5E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350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D210-2062-43BC-8DFC-C523DE6E8F5E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234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D210-2062-43BC-8DFC-C523DE6E8F5E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1832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D210-2062-43BC-8DFC-C523DE6E8F5E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7806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D210-2062-43BC-8DFC-C523DE6E8F5E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754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2D210-2062-43BC-8DFC-C523DE6E8F5E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8149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Прямоугольник: скругленные углы 67">
            <a:extLst>
              <a:ext uri="{FF2B5EF4-FFF2-40B4-BE49-F238E27FC236}">
                <a16:creationId xmlns:a16="http://schemas.microsoft.com/office/drawing/2014/main" id="{D61CC86C-32C8-4816-95A0-754B4D41E1CA}"/>
              </a:ext>
            </a:extLst>
          </p:cNvPr>
          <p:cNvSpPr/>
          <p:nvPr/>
        </p:nvSpPr>
        <p:spPr>
          <a:xfrm>
            <a:off x="6608047" y="1078821"/>
            <a:ext cx="5320077" cy="1915220"/>
          </a:xfrm>
          <a:prstGeom prst="roundRect">
            <a:avLst>
              <a:gd name="adj" fmla="val 3372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88900" dist="38100" dir="8100000" algn="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200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endParaRPr lang="ru-RU" sz="120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endParaRPr lang="ru-RU" sz="1200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endParaRPr lang="ru-RU" sz="120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>
              <a:buClr>
                <a:srgbClr val="FFC000"/>
              </a:buClr>
            </a:pP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/>
            </a:r>
            <a:br>
              <a:rPr lang="ru-RU" sz="1400" dirty="0"/>
            </a:br>
            <a:endParaRPr lang="ru-RU" sz="1400" dirty="0"/>
          </a:p>
        </p:txBody>
      </p:sp>
      <p:sp>
        <p:nvSpPr>
          <p:cNvPr id="38" name="Прямоугольник: скругленные углы 67">
            <a:extLst>
              <a:ext uri="{FF2B5EF4-FFF2-40B4-BE49-F238E27FC236}">
                <a16:creationId xmlns:a16="http://schemas.microsoft.com/office/drawing/2014/main" id="{D61CC86C-32C8-4816-95A0-754B4D41E1CA}"/>
              </a:ext>
            </a:extLst>
          </p:cNvPr>
          <p:cNvSpPr/>
          <p:nvPr/>
        </p:nvSpPr>
        <p:spPr>
          <a:xfrm>
            <a:off x="384200" y="1070085"/>
            <a:ext cx="5592175" cy="1902817"/>
          </a:xfrm>
          <a:prstGeom prst="roundRect">
            <a:avLst>
              <a:gd name="adj" fmla="val 3372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88900" dist="38100" dir="8100000" algn="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200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endParaRPr lang="ru-RU" sz="120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endParaRPr lang="ru-RU" sz="1200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endParaRPr lang="ru-RU" sz="120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>
              <a:buClr>
                <a:srgbClr val="FFC000"/>
              </a:buClr>
            </a:pP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/>
            </a:r>
            <a:br>
              <a:rPr lang="ru-RU" sz="1400" dirty="0"/>
            </a:br>
            <a:endParaRPr lang="ru-RU" sz="1400" dirty="0"/>
          </a:p>
        </p:txBody>
      </p:sp>
      <p:sp>
        <p:nvSpPr>
          <p:cNvPr id="212" name="Заголовок 1">
            <a:extLst>
              <a:ext uri="{FF2B5EF4-FFF2-40B4-BE49-F238E27FC236}">
                <a16:creationId xmlns:a16="http://schemas.microsoft.com/office/drawing/2014/main" id="{F2A4C6D7-7CFF-1140-B34D-084CB727979A}"/>
              </a:ext>
            </a:extLst>
          </p:cNvPr>
          <p:cNvSpPr txBox="1">
            <a:spLocks/>
          </p:cNvSpPr>
          <p:nvPr/>
        </p:nvSpPr>
        <p:spPr>
          <a:xfrm>
            <a:off x="384200" y="-206000"/>
            <a:ext cx="10448958" cy="879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>
            <a:lvl1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hangingPunct="1"/>
            <a:endParaRPr lang="ru-RU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Заголовок 1">
            <a:extLst>
              <a:ext uri="{FF2B5EF4-FFF2-40B4-BE49-F238E27FC236}">
                <a16:creationId xmlns:a16="http://schemas.microsoft.com/office/drawing/2014/main" id="{F2A4C6D7-7CFF-1140-B34D-084CB727979A}"/>
              </a:ext>
            </a:extLst>
          </p:cNvPr>
          <p:cNvSpPr txBox="1">
            <a:spLocks/>
          </p:cNvSpPr>
          <p:nvPr/>
        </p:nvSpPr>
        <p:spPr>
          <a:xfrm>
            <a:off x="317558" y="-206000"/>
            <a:ext cx="10515600" cy="7878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>
            <a:lvl1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 lang="ru-RU" sz="2400" dirty="0">
              <a:solidFill>
                <a:srgbClr val="0061DA"/>
              </a:solidFill>
            </a:endParaRPr>
          </a:p>
        </p:txBody>
      </p:sp>
      <p:sp>
        <p:nvSpPr>
          <p:cNvPr id="81" name="Заголовок 1">
            <a:extLst>
              <a:ext uri="{FF2B5EF4-FFF2-40B4-BE49-F238E27FC236}">
                <a16:creationId xmlns:a16="http://schemas.microsoft.com/office/drawing/2014/main" id="{DE42C62A-378B-3846-88C7-94BF48D76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529" y="114286"/>
            <a:ext cx="9745858" cy="495008"/>
          </a:xfrm>
        </p:spPr>
        <p:txBody>
          <a:bodyPr>
            <a:normAutofit fontScale="90000"/>
          </a:bodyPr>
          <a:lstStyle/>
          <a:p>
            <a:r>
              <a:rPr lang="ru-RU" sz="2000" dirty="0"/>
              <a:t/>
            </a:r>
            <a:br>
              <a:rPr lang="ru-RU" sz="2000" dirty="0"/>
            </a:br>
            <a:endParaRPr lang="ru-RU" sz="20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39" name="Заголовок 1">
            <a:extLst>
              <a:ext uri="{FF2B5EF4-FFF2-40B4-BE49-F238E27FC236}">
                <a16:creationId xmlns:a16="http://schemas.microsoft.com/office/drawing/2014/main" id="{DE42C62A-378B-3846-88C7-94BF48D763BB}"/>
              </a:ext>
            </a:extLst>
          </p:cNvPr>
          <p:cNvSpPr txBox="1">
            <a:spLocks/>
          </p:cNvSpPr>
          <p:nvPr/>
        </p:nvSpPr>
        <p:spPr>
          <a:xfrm>
            <a:off x="532015" y="108064"/>
            <a:ext cx="11571316" cy="434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0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40" name="Заголовок 1">
            <a:extLst>
              <a:ext uri="{FF2B5EF4-FFF2-40B4-BE49-F238E27FC236}">
                <a16:creationId xmlns:a16="http://schemas.microsoft.com/office/drawing/2014/main" id="{DE42C62A-378B-3846-88C7-94BF48D763BB}"/>
              </a:ext>
            </a:extLst>
          </p:cNvPr>
          <p:cNvSpPr txBox="1">
            <a:spLocks/>
          </p:cNvSpPr>
          <p:nvPr/>
        </p:nvSpPr>
        <p:spPr>
          <a:xfrm>
            <a:off x="2564421" y="169600"/>
            <a:ext cx="7751617" cy="4344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Методика рейтинга субъектов РФ по </a:t>
            </a:r>
            <a:r>
              <a:rPr lang="ru-RU" sz="1600" b="1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проактивному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 информированию</a:t>
            </a:r>
            <a:endParaRPr lang="ru-RU" sz="16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41135" y="1795475"/>
            <a:ext cx="5122322" cy="677108"/>
          </a:xfrm>
          <a:prstGeom prst="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65A739"/>
                </a:solidFill>
              </a:rPr>
              <a:t>R</a:t>
            </a:r>
            <a:r>
              <a:rPr lang="en-US" sz="1050" b="1" dirty="0" err="1">
                <a:solidFill>
                  <a:srgbClr val="65A739"/>
                </a:solidFill>
              </a:rPr>
              <a:t>reg</a:t>
            </a:r>
            <a:r>
              <a:rPr lang="en-US" b="1" dirty="0">
                <a:solidFill>
                  <a:srgbClr val="65A739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(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Доля корректно заполненных в ЕГИССО МСП по 3-м жизненным ситуациям (ЖС))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807852" y="1727773"/>
            <a:ext cx="4878123" cy="923330"/>
          </a:xfrm>
          <a:prstGeom prst="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Количество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корректно заполненных в ЕГИССО МСП 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по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3-м ЖС / Количество МСП, привязанных субъектом РФ к 3-м ЖС</a:t>
            </a:r>
          </a:p>
        </p:txBody>
      </p:sp>
      <p:sp>
        <p:nvSpPr>
          <p:cNvPr id="43" name="Заголовок 1">
            <a:extLst>
              <a:ext uri="{FF2B5EF4-FFF2-40B4-BE49-F238E27FC236}">
                <a16:creationId xmlns:a16="http://schemas.microsoft.com/office/drawing/2014/main" id="{DE42C62A-378B-3846-88C7-94BF48D763BB}"/>
              </a:ext>
            </a:extLst>
          </p:cNvPr>
          <p:cNvSpPr txBox="1">
            <a:spLocks/>
          </p:cNvSpPr>
          <p:nvPr/>
        </p:nvSpPr>
        <p:spPr>
          <a:xfrm>
            <a:off x="460940" y="1143783"/>
            <a:ext cx="3201839" cy="4344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 smtClean="0">
                <a:latin typeface="+mn-lt"/>
              </a:rPr>
              <a:t>Формула расчета рейтинга:</a:t>
            </a:r>
            <a:endParaRPr lang="ru-RU" sz="1800" b="1" dirty="0">
              <a:latin typeface="+mn-lt"/>
            </a:endParaRPr>
          </a:p>
        </p:txBody>
      </p:sp>
      <p:sp>
        <p:nvSpPr>
          <p:cNvPr id="44" name="Равно 43"/>
          <p:cNvSpPr/>
          <p:nvPr/>
        </p:nvSpPr>
        <p:spPr>
          <a:xfrm>
            <a:off x="6060944" y="1982821"/>
            <a:ext cx="405011" cy="271637"/>
          </a:xfrm>
          <a:prstGeom prst="mathEqual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93319" y="1645955"/>
            <a:ext cx="63299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65A739"/>
                </a:solidFill>
              </a:rPr>
              <a:t>         </a:t>
            </a:r>
            <a:endParaRPr lang="en-US" b="1" dirty="0">
              <a:solidFill>
                <a:srgbClr val="65A739"/>
              </a:solidFill>
            </a:endParaRPr>
          </a:p>
          <a:p>
            <a:r>
              <a:rPr lang="ru-RU" sz="2000" b="1" dirty="0" smtClean="0">
                <a:solidFill>
                  <a:srgbClr val="65A739"/>
                </a:solidFill>
              </a:rPr>
              <a:t> </a:t>
            </a:r>
            <a:r>
              <a:rPr lang="en-US" sz="2000" b="1" dirty="0" smtClean="0">
                <a:solidFill>
                  <a:srgbClr val="65A739"/>
                </a:solidFill>
              </a:rPr>
              <a:t> </a:t>
            </a:r>
            <a:endParaRPr lang="en-US" sz="2000" b="1" dirty="0">
              <a:solidFill>
                <a:srgbClr val="65A739"/>
              </a:solidFill>
            </a:endParaRPr>
          </a:p>
          <a:p>
            <a:r>
              <a:rPr lang="en-US" b="1" dirty="0" smtClean="0">
                <a:solidFill>
                  <a:srgbClr val="65A739"/>
                </a:solidFill>
              </a:rPr>
              <a:t>              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17558" y="3390795"/>
            <a:ext cx="1160144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1600" dirty="0" smtClean="0">
                <a:solidFill>
                  <a:srgbClr val="000000"/>
                </a:solidFill>
              </a:rPr>
              <a:t>Учитываются </a:t>
            </a:r>
            <a:r>
              <a:rPr lang="ru-RU" sz="1600" dirty="0">
                <a:solidFill>
                  <a:srgbClr val="000000"/>
                </a:solidFill>
              </a:rPr>
              <a:t>только привязки мер к ЖС, находящиеся в статусе «согласовано</a:t>
            </a:r>
            <a:r>
              <a:rPr lang="ru-RU" sz="1600" dirty="0" smtClean="0">
                <a:solidFill>
                  <a:srgbClr val="000000"/>
                </a:solidFill>
              </a:rPr>
              <a:t>».</a:t>
            </a:r>
            <a:endParaRPr lang="ru-RU" sz="1600" dirty="0"/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rgbClr val="000000"/>
                </a:solidFill>
              </a:rPr>
              <a:t>Полностью </a:t>
            </a:r>
            <a:r>
              <a:rPr lang="ru-RU" sz="1600" dirty="0">
                <a:solidFill>
                  <a:srgbClr val="000000"/>
                </a:solidFill>
              </a:rPr>
              <a:t>заполненными считаются меры, в которых заполнены следующие поля: </a:t>
            </a:r>
            <a:r>
              <a:rPr lang="ru-RU" sz="1600" dirty="0" smtClean="0">
                <a:solidFill>
                  <a:srgbClr val="000000"/>
                </a:solidFill>
              </a:rPr>
              <a:t>наименование МСЗ, перечень </a:t>
            </a:r>
            <a:r>
              <a:rPr lang="ru-RU" sz="1600" dirty="0">
                <a:solidFill>
                  <a:srgbClr val="000000"/>
                </a:solidFill>
              </a:rPr>
              <a:t>категорий получателей, </a:t>
            </a:r>
            <a:r>
              <a:rPr lang="ru-RU" sz="1600" dirty="0" smtClean="0">
                <a:solidFill>
                  <a:srgbClr val="000000"/>
                </a:solidFill>
              </a:rPr>
              <a:t>период действия</a:t>
            </a:r>
            <a:r>
              <a:rPr lang="ru-RU" sz="1600" dirty="0">
                <a:solidFill>
                  <a:srgbClr val="000000"/>
                </a:solidFill>
              </a:rPr>
              <a:t>, </a:t>
            </a:r>
            <a:r>
              <a:rPr lang="ru-RU" sz="1600" dirty="0" smtClean="0">
                <a:solidFill>
                  <a:srgbClr val="000000"/>
                </a:solidFill>
              </a:rPr>
              <a:t>расчетная </a:t>
            </a:r>
            <a:r>
              <a:rPr lang="ru-RU" sz="1600" dirty="0">
                <a:solidFill>
                  <a:srgbClr val="000000"/>
                </a:solidFill>
              </a:rPr>
              <a:t>сумма, </a:t>
            </a:r>
            <a:r>
              <a:rPr lang="ru-RU" sz="1600" dirty="0" smtClean="0">
                <a:solidFill>
                  <a:srgbClr val="000000"/>
                </a:solidFill>
              </a:rPr>
              <a:t>ф</a:t>
            </a:r>
            <a:r>
              <a:rPr lang="ru-RU" sz="1600" dirty="0">
                <a:solidFill>
                  <a:srgbClr val="000000"/>
                </a:solidFill>
              </a:rPr>
              <a:t>орма предоставления, периодичность предоставления, основание, </a:t>
            </a:r>
            <a:r>
              <a:rPr lang="ru-RU" sz="1600" dirty="0" smtClean="0">
                <a:solidFill>
                  <a:srgbClr val="000000"/>
                </a:solidFill>
              </a:rPr>
              <a:t>условие, </a:t>
            </a:r>
            <a:r>
              <a:rPr lang="ru-RU" sz="1600" dirty="0"/>
              <a:t>п</a:t>
            </a:r>
            <a:r>
              <a:rPr lang="ru-RU" sz="1600" dirty="0" smtClean="0"/>
              <a:t>еречень </a:t>
            </a:r>
            <a:r>
              <a:rPr lang="ru-RU" sz="1600" dirty="0"/>
              <a:t>форм обращения за </a:t>
            </a:r>
            <a:r>
              <a:rPr lang="ru-RU" sz="1600" dirty="0" smtClean="0"/>
              <a:t>мерой</a:t>
            </a:r>
            <a:r>
              <a:rPr lang="ru-RU" sz="1600" dirty="0"/>
              <a:t>, </a:t>
            </a:r>
            <a:r>
              <a:rPr lang="ru-RU" sz="1600" dirty="0" smtClean="0"/>
              <a:t>формы </a:t>
            </a:r>
            <a:r>
              <a:rPr lang="ru-RU" sz="1600" dirty="0"/>
              <a:t>получения результата меры, уровень НПА, перечень НПА, </a:t>
            </a:r>
            <a:r>
              <a:rPr lang="ru-RU" sz="1600" dirty="0" smtClean="0"/>
              <a:t>место назначения МСЗ.</a:t>
            </a:r>
            <a:endParaRPr lang="ru-RU" sz="1600" dirty="0">
              <a:solidFill>
                <a:srgbClr val="000000"/>
              </a:solidFill>
            </a:endParaRPr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rgbClr val="000000"/>
                </a:solidFill>
              </a:rPr>
              <a:t>Корректно </a:t>
            </a:r>
            <a:r>
              <a:rPr lang="ru-RU" sz="1600" dirty="0">
                <a:solidFill>
                  <a:srgbClr val="000000"/>
                </a:solidFill>
              </a:rPr>
              <a:t>заполненными считаются </a:t>
            </a:r>
            <a:r>
              <a:rPr lang="ru-RU" sz="1600" dirty="0" smtClean="0">
                <a:solidFill>
                  <a:srgbClr val="000000"/>
                </a:solidFill>
              </a:rPr>
              <a:t>меры</a:t>
            </a:r>
            <a:r>
              <a:rPr lang="ru-RU" sz="1600" dirty="0">
                <a:solidFill>
                  <a:srgbClr val="000000"/>
                </a:solidFill>
              </a:rPr>
              <a:t>, </a:t>
            </a:r>
            <a:r>
              <a:rPr lang="ru-RU" sz="1600" dirty="0" smtClean="0">
                <a:solidFill>
                  <a:srgbClr val="000000"/>
                </a:solidFill>
              </a:rPr>
              <a:t>в которых все поля заполнены с учетом стандартов (меры по переданным федеральным полномочиям) или в соответствии с действующими региональными НПА (региональные меры).</a:t>
            </a:r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rgbClr val="000000"/>
                </a:solidFill>
              </a:rPr>
              <a:t>Субъекты</a:t>
            </a:r>
            <a:r>
              <a:rPr lang="ru-RU" sz="1600" dirty="0">
                <a:solidFill>
                  <a:srgbClr val="000000"/>
                </a:solidFill>
              </a:rPr>
              <a:t>, у которых менее десяти мер привязано к ЖС, дисквалифицируются.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675004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187048"/>
              </p:ext>
            </p:extLst>
          </p:nvPr>
        </p:nvGraphicFramePr>
        <p:xfrm>
          <a:off x="473533" y="492235"/>
          <a:ext cx="11283557" cy="57702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4816">
                  <a:extLst>
                    <a:ext uri="{9D8B030D-6E8A-4147-A177-3AD203B41FA5}">
                      <a16:colId xmlns:a16="http://schemas.microsoft.com/office/drawing/2014/main" val="1124583892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1212985982"/>
                    </a:ext>
                  </a:extLst>
                </a:gridCol>
                <a:gridCol w="1612669">
                  <a:extLst>
                    <a:ext uri="{9D8B030D-6E8A-4147-A177-3AD203B41FA5}">
                      <a16:colId xmlns:a16="http://schemas.microsoft.com/office/drawing/2014/main" val="1926850984"/>
                    </a:ext>
                  </a:extLst>
                </a:gridCol>
                <a:gridCol w="1479666">
                  <a:extLst>
                    <a:ext uri="{9D8B030D-6E8A-4147-A177-3AD203B41FA5}">
                      <a16:colId xmlns:a16="http://schemas.microsoft.com/office/drawing/2014/main" val="4054439211"/>
                    </a:ext>
                  </a:extLst>
                </a:gridCol>
                <a:gridCol w="1546167">
                  <a:extLst>
                    <a:ext uri="{9D8B030D-6E8A-4147-A177-3AD203B41FA5}">
                      <a16:colId xmlns:a16="http://schemas.microsoft.com/office/drawing/2014/main" val="793618954"/>
                    </a:ext>
                  </a:extLst>
                </a:gridCol>
                <a:gridCol w="1870364">
                  <a:extLst>
                    <a:ext uri="{9D8B030D-6E8A-4147-A177-3AD203B41FA5}">
                      <a16:colId xmlns:a16="http://schemas.microsoft.com/office/drawing/2014/main" val="3120714282"/>
                    </a:ext>
                  </a:extLst>
                </a:gridCol>
                <a:gridCol w="1166675">
                  <a:extLst>
                    <a:ext uri="{9D8B030D-6E8A-4147-A177-3AD203B41FA5}">
                      <a16:colId xmlns:a16="http://schemas.microsoft.com/office/drawing/2014/main" val="3282707344"/>
                    </a:ext>
                  </a:extLst>
                </a:gridCol>
              </a:tblGrid>
              <a:tr h="6040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Позиция субъекта в рейтинге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Наименование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субъекта РФ 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привязано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к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ЖС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полностью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заполнено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корректно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заполнено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Доля корректно заполненных 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по </a:t>
                      </a:r>
                      <a:r>
                        <a:rPr lang="en-US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3-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</a:t>
                      </a:r>
                      <a:r>
                        <a:rPr lang="ru-RU" sz="1100" b="1" u="none" strike="noStrike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ЖС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Рейтинг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субъекта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596241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Алтайский край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076058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Амурская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5832617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Архангельская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545811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Астраханская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63215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Белгородская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3930943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Брянская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8911620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Владимирская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19488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Волгоградская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6948443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Вологодская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1922797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Воронежская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161479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Еврейская автономная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348004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Забайкальский край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041670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Ивановская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7312220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Иркутская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318136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Кабардино-Балкарская Республика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5702630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Калининградская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0108794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Калужская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226830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Камчатский край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549094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Карачаево-Черкесская Республика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9699956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Кемеровская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0671587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Кировская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003691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Костромская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619064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Краснодарский край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5946038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Красноярский край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1001906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Курганская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5656197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Курская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4331654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Ленинградская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6557220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367026" y="97067"/>
            <a:ext cx="966216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Рейтинг </a:t>
            </a: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</a:rPr>
              <a:t>субъектов РФ по </a:t>
            </a:r>
            <a:r>
              <a:rPr lang="ru-RU" sz="1600" b="1" dirty="0" err="1" smtClean="0">
                <a:solidFill>
                  <a:schemeClr val="accent6">
                    <a:lumMod val="75000"/>
                  </a:schemeClr>
                </a:solidFill>
              </a:rPr>
              <a:t>проактивному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 информированию</a:t>
            </a:r>
            <a:endParaRPr lang="en-US" sz="1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73533" y="6353642"/>
            <a:ext cx="141316" cy="13300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73533" y="6708774"/>
            <a:ext cx="141316" cy="1330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73533" y="6538994"/>
            <a:ext cx="141316" cy="13300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86324" y="6292773"/>
            <a:ext cx="57310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-  регионы с высокой эффективностью организации работы - 90 % и более заполнения МСП в ЕГИССО</a:t>
            </a:r>
            <a:endParaRPr lang="ru-RU" sz="1000" dirty="0"/>
          </a:p>
        </p:txBody>
      </p:sp>
      <p:sp>
        <p:nvSpPr>
          <p:cNvPr id="12" name="TextBox 11"/>
          <p:cNvSpPr txBox="1"/>
          <p:nvPr/>
        </p:nvSpPr>
        <p:spPr>
          <a:xfrm>
            <a:off x="586324" y="6471943"/>
            <a:ext cx="59059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-  регионы со средней эффективностью организации работы - от 60 </a:t>
            </a:r>
            <a:r>
              <a:rPr lang="ru-RU" sz="1000" dirty="0"/>
              <a:t>% </a:t>
            </a:r>
            <a:r>
              <a:rPr lang="ru-RU" sz="1000" dirty="0" smtClean="0"/>
              <a:t>до 90 % заполнения МСП в ЕГИССО</a:t>
            </a:r>
            <a:endParaRPr lang="ru-RU" sz="1000" dirty="0"/>
          </a:p>
          <a:p>
            <a:endParaRPr lang="ru-RU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593687" y="6635518"/>
            <a:ext cx="560441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-  регионы с низкой эффективностью организации работы - менее 60 % заполнения МСП в ЕГИССО 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35562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077543"/>
              </p:ext>
            </p:extLst>
          </p:nvPr>
        </p:nvGraphicFramePr>
        <p:xfrm>
          <a:off x="473533" y="290944"/>
          <a:ext cx="11289878" cy="59921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7696">
                  <a:extLst>
                    <a:ext uri="{9D8B030D-6E8A-4147-A177-3AD203B41FA5}">
                      <a16:colId xmlns:a16="http://schemas.microsoft.com/office/drawing/2014/main" val="2958789403"/>
                    </a:ext>
                  </a:extLst>
                </a:gridCol>
                <a:gridCol w="2776451">
                  <a:extLst>
                    <a:ext uri="{9D8B030D-6E8A-4147-A177-3AD203B41FA5}">
                      <a16:colId xmlns:a16="http://schemas.microsoft.com/office/drawing/2014/main" val="864083354"/>
                    </a:ext>
                  </a:extLst>
                </a:gridCol>
                <a:gridCol w="1522959">
                  <a:extLst>
                    <a:ext uri="{9D8B030D-6E8A-4147-A177-3AD203B41FA5}">
                      <a16:colId xmlns:a16="http://schemas.microsoft.com/office/drawing/2014/main" val="2289436611"/>
                    </a:ext>
                  </a:extLst>
                </a:gridCol>
                <a:gridCol w="1449907">
                  <a:extLst>
                    <a:ext uri="{9D8B030D-6E8A-4147-A177-3AD203B41FA5}">
                      <a16:colId xmlns:a16="http://schemas.microsoft.com/office/drawing/2014/main" val="967996600"/>
                    </a:ext>
                  </a:extLst>
                </a:gridCol>
                <a:gridCol w="1433746">
                  <a:extLst>
                    <a:ext uri="{9D8B030D-6E8A-4147-A177-3AD203B41FA5}">
                      <a16:colId xmlns:a16="http://schemas.microsoft.com/office/drawing/2014/main" val="249360598"/>
                    </a:ext>
                  </a:extLst>
                </a:gridCol>
                <a:gridCol w="2008510">
                  <a:extLst>
                    <a:ext uri="{9D8B030D-6E8A-4147-A177-3AD203B41FA5}">
                      <a16:colId xmlns:a16="http://schemas.microsoft.com/office/drawing/2014/main" val="3301603038"/>
                    </a:ext>
                  </a:extLst>
                </a:gridCol>
                <a:gridCol w="1050609">
                  <a:extLst>
                    <a:ext uri="{9D8B030D-6E8A-4147-A177-3AD203B41FA5}">
                      <a16:colId xmlns:a16="http://schemas.microsoft.com/office/drawing/2014/main" val="4157251811"/>
                    </a:ext>
                  </a:extLst>
                </a:gridCol>
              </a:tblGrid>
              <a:tr h="6399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Позиция субъекта в рейтинге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Наименование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субъекта РФ 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привязано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к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ЖС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полностью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заполнено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корректно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заполнено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Доля корректно заполненных 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по </a:t>
                      </a:r>
                      <a:r>
                        <a:rPr lang="en-US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3-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</a:t>
                      </a:r>
                      <a:r>
                        <a:rPr lang="ru-RU" sz="1100" b="1" u="none" strike="noStrike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ЖС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Рейтинг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субъекта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6010077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Липецкая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5392747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Магаданская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925219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Москва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603256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Московская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4172981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Мурманская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5527641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Ненецкий автономный округ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9620672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Нижегородская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6595469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Новгородская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6605903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Новосибирская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623831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Омская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1167255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Оренбургская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1348252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Орловская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9053831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Пензенская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560785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Пермский край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7368797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Приморский край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3853206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Псковская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016107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Адыгея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9687887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Алтай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2100914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Башкортостан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9237525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Бурятия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8889588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Дагестан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4565059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Ингушетия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7061078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Калмыкия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7641646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Карелия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8924581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Коми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3891134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Крым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0199276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Марий Эл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812836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Мордовия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282113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73533" y="6353642"/>
            <a:ext cx="141316" cy="13300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73533" y="6708774"/>
            <a:ext cx="141316" cy="1330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73533" y="6538994"/>
            <a:ext cx="141316" cy="13300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86324" y="6292773"/>
            <a:ext cx="57310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-  регионы с высокой эффективностью организации работы - 90 % и более заполнения МСП в ЕГИССО</a:t>
            </a:r>
            <a:endParaRPr lang="ru-RU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586324" y="6471943"/>
            <a:ext cx="59059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-  регионы со средней эффективностью организации работы - от 60 </a:t>
            </a:r>
            <a:r>
              <a:rPr lang="ru-RU" sz="1000" dirty="0"/>
              <a:t>% </a:t>
            </a:r>
            <a:r>
              <a:rPr lang="ru-RU" sz="1000" dirty="0" smtClean="0"/>
              <a:t>до 90 % заполнения МСП в ЕГИССО</a:t>
            </a:r>
            <a:endParaRPr lang="ru-RU" sz="1000" dirty="0"/>
          </a:p>
          <a:p>
            <a:endParaRPr lang="ru-RU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593687" y="6635518"/>
            <a:ext cx="560441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-  регионы с низкой эффективностью организации работы - менее 60 % заполнения МСП в ЕГИССО 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1370001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6857839"/>
              </p:ext>
            </p:extLst>
          </p:nvPr>
        </p:nvGraphicFramePr>
        <p:xfrm>
          <a:off x="473533" y="162540"/>
          <a:ext cx="11280662" cy="61543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80452">
                  <a:extLst>
                    <a:ext uri="{9D8B030D-6E8A-4147-A177-3AD203B41FA5}">
                      <a16:colId xmlns:a16="http://schemas.microsoft.com/office/drawing/2014/main" val="190850596"/>
                    </a:ext>
                  </a:extLst>
                </a:gridCol>
                <a:gridCol w="2818015">
                  <a:extLst>
                    <a:ext uri="{9D8B030D-6E8A-4147-A177-3AD203B41FA5}">
                      <a16:colId xmlns:a16="http://schemas.microsoft.com/office/drawing/2014/main" val="966298501"/>
                    </a:ext>
                  </a:extLst>
                </a:gridCol>
                <a:gridCol w="1321724">
                  <a:extLst>
                    <a:ext uri="{9D8B030D-6E8A-4147-A177-3AD203B41FA5}">
                      <a16:colId xmlns:a16="http://schemas.microsoft.com/office/drawing/2014/main" val="3971792866"/>
                    </a:ext>
                  </a:extLst>
                </a:gridCol>
                <a:gridCol w="1377300">
                  <a:extLst>
                    <a:ext uri="{9D8B030D-6E8A-4147-A177-3AD203B41FA5}">
                      <a16:colId xmlns:a16="http://schemas.microsoft.com/office/drawing/2014/main" val="3556528574"/>
                    </a:ext>
                  </a:extLst>
                </a:gridCol>
                <a:gridCol w="1430652">
                  <a:extLst>
                    <a:ext uri="{9D8B030D-6E8A-4147-A177-3AD203B41FA5}">
                      <a16:colId xmlns:a16="http://schemas.microsoft.com/office/drawing/2014/main" val="1484481034"/>
                    </a:ext>
                  </a:extLst>
                </a:gridCol>
                <a:gridCol w="1980179">
                  <a:extLst>
                    <a:ext uri="{9D8B030D-6E8A-4147-A177-3AD203B41FA5}">
                      <a16:colId xmlns:a16="http://schemas.microsoft.com/office/drawing/2014/main" val="1255950303"/>
                    </a:ext>
                  </a:extLst>
                </a:gridCol>
                <a:gridCol w="1072340">
                  <a:extLst>
                    <a:ext uri="{9D8B030D-6E8A-4147-A177-3AD203B41FA5}">
                      <a16:colId xmlns:a16="http://schemas.microsoft.com/office/drawing/2014/main" val="3011290059"/>
                    </a:ext>
                  </a:extLst>
                </a:gridCol>
              </a:tblGrid>
              <a:tr h="62996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Позиция субъекта в 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рейтинге4646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Наименование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субъекта РФ 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привязано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к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ЖС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полностью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заполнено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корректно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заполнено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Доля корректно заполненных 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по </a:t>
                      </a:r>
                      <a:r>
                        <a:rPr lang="en-US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3-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</a:t>
                      </a:r>
                      <a:r>
                        <a:rPr lang="ru-RU" sz="1100" b="1" u="none" strike="noStrike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ЖС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Рейтинг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субъекта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990683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Саха (Якутия)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7694740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Северная Осетия - Алания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5075089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Татарстан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610295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Хакасия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687148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Ростовская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508280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Рязанская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972929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Самарская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797149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Санкт-Петербург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6760957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Саратовская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1923686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Сахалинская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350721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Севастополь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096350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Смоленская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069710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Ставропольский край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4159212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Тамбовская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5986704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Тверская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264926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Томская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222998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Тульская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6346295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Тюменская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1397685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Удмуртская Республика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7619642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Ульяновская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8675834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Хабаровский край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308908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Ханты-Мансийский автономный округ - Югра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6594510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Челябинская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6315807"/>
                  </a:ext>
                </a:extLst>
              </a:tr>
              <a:tr h="1880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Чеченская Республика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5522625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Чувашская Республика - Чувашия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280193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Чукотский автономный округ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680782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Ямало-Ненецкий автономный округ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3372360"/>
                  </a:ext>
                </a:extLst>
              </a:tr>
              <a:tr h="1825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Ярославская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4483174"/>
                  </a:ext>
                </a:extLst>
              </a:tr>
              <a:tr h="1825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Свердловская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99,56%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7834084"/>
                  </a:ext>
                </a:extLst>
              </a:tr>
              <a:tr h="1825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Тыва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96,55%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8195765"/>
                  </a:ext>
                </a:extLst>
              </a:tr>
              <a:tr h="182513"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5987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5982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5980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99,88%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7961617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473533" y="6353642"/>
            <a:ext cx="141316" cy="13300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73533" y="6708774"/>
            <a:ext cx="141316" cy="1330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73533" y="6538994"/>
            <a:ext cx="141316" cy="13300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586324" y="6292773"/>
            <a:ext cx="57310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-  регионы с высокой эффективностью организации работы - 90 % и более заполнения МСП в ЕГИССО</a:t>
            </a:r>
            <a:endParaRPr lang="ru-RU" sz="1000" dirty="0"/>
          </a:p>
        </p:txBody>
      </p:sp>
      <p:sp>
        <p:nvSpPr>
          <p:cNvPr id="16" name="TextBox 15"/>
          <p:cNvSpPr txBox="1"/>
          <p:nvPr/>
        </p:nvSpPr>
        <p:spPr>
          <a:xfrm>
            <a:off x="586324" y="6471943"/>
            <a:ext cx="59059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-  регионы со средней эффективностью организации работы - от 60 </a:t>
            </a:r>
            <a:r>
              <a:rPr lang="ru-RU" sz="1000" dirty="0"/>
              <a:t>% </a:t>
            </a:r>
            <a:r>
              <a:rPr lang="ru-RU" sz="1000" dirty="0" smtClean="0"/>
              <a:t>до 90 % заполнения МСП в ЕГИССО</a:t>
            </a:r>
            <a:endParaRPr lang="ru-RU" sz="1000" dirty="0"/>
          </a:p>
          <a:p>
            <a:endParaRPr lang="ru-RU" sz="1000" dirty="0"/>
          </a:p>
        </p:txBody>
      </p:sp>
      <p:sp>
        <p:nvSpPr>
          <p:cNvPr id="17" name="TextBox 16"/>
          <p:cNvSpPr txBox="1"/>
          <p:nvPr/>
        </p:nvSpPr>
        <p:spPr>
          <a:xfrm>
            <a:off x="593687" y="6635518"/>
            <a:ext cx="560441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-  регионы с низкой эффективностью организации работы - менее 60 % заполнения МСП в ЕГИССО 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3762273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0074623"/>
              </p:ext>
            </p:extLst>
          </p:nvPr>
        </p:nvGraphicFramePr>
        <p:xfrm>
          <a:off x="6400798" y="523703"/>
          <a:ext cx="4630191" cy="4977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932574"/>
              </p:ext>
            </p:extLst>
          </p:nvPr>
        </p:nvGraphicFramePr>
        <p:xfrm>
          <a:off x="881150" y="523704"/>
          <a:ext cx="4630188" cy="4977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453542" y="3669094"/>
            <a:ext cx="856325" cy="3693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9</a:t>
            </a:r>
            <a:r>
              <a:rPr lang="en-US" b="1" dirty="0" smtClean="0"/>
              <a:t>9</a:t>
            </a:r>
            <a:r>
              <a:rPr lang="ru-RU" b="1" dirty="0" smtClean="0"/>
              <a:t>,9 %</a:t>
            </a:r>
            <a:r>
              <a:rPr lang="ru-RU" sz="1400" b="1" dirty="0" smtClean="0"/>
              <a:t> </a:t>
            </a:r>
            <a:endParaRPr lang="ru-RU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9980575" y="1888355"/>
            <a:ext cx="973343" cy="3693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9</a:t>
            </a:r>
            <a:r>
              <a:rPr lang="en-US" b="1" dirty="0" smtClean="0"/>
              <a:t>9</a:t>
            </a:r>
            <a:r>
              <a:rPr lang="ru-RU" b="1" dirty="0" smtClean="0"/>
              <a:t>,88 %</a:t>
            </a:r>
            <a:r>
              <a:rPr lang="ru-RU" sz="1400" b="1" dirty="0" smtClean="0"/>
              <a:t> </a:t>
            </a:r>
            <a:endParaRPr lang="ru-RU" sz="1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34965" y="5668038"/>
            <a:ext cx="487637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Количество МСЗ, привязанных к 3-м ЖС:</a:t>
            </a:r>
          </a:p>
          <a:p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Максимально – 16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9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3 (Ростовская область)</a:t>
            </a:r>
          </a:p>
          <a:p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Минимально – 10 (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Республика Дагестан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Медиана – 39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520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3782034266"/>
              </p:ext>
            </p:extLst>
          </p:nvPr>
        </p:nvGraphicFramePr>
        <p:xfrm>
          <a:off x="133004" y="606829"/>
          <a:ext cx="6979920" cy="6018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Диаграмма 17"/>
          <p:cNvGraphicFramePr/>
          <p:nvPr>
            <p:extLst>
              <p:ext uri="{D42A27DB-BD31-4B8C-83A1-F6EECF244321}">
                <p14:modId xmlns:p14="http://schemas.microsoft.com/office/powerpoint/2010/main" val="3407655285"/>
              </p:ext>
            </p:extLst>
          </p:nvPr>
        </p:nvGraphicFramePr>
        <p:xfrm>
          <a:off x="7112924" y="606829"/>
          <a:ext cx="4946073" cy="54109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362531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7560</TotalTime>
  <Words>1272</Words>
  <Application>Microsoft Office PowerPoint</Application>
  <PresentationFormat>Широкоэкранный</PresentationFormat>
  <Paragraphs>708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Tahoma</vt:lpstr>
      <vt:lpstr>Times New Roman</vt:lpstr>
      <vt:lpstr>Trebuchet MS</vt:lpstr>
      <vt:lpstr>Тема Office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ПАО Сбербанк России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Носко Борис Петрович</dc:creator>
  <cp:lastModifiedBy>Хатламаджиян Роза Давидовна</cp:lastModifiedBy>
  <cp:revision>281</cp:revision>
  <dcterms:created xsi:type="dcterms:W3CDTF">2020-08-18T10:50:49Z</dcterms:created>
  <dcterms:modified xsi:type="dcterms:W3CDTF">2021-02-18T18:29:47Z</dcterms:modified>
</cp:coreProperties>
</file>